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71" r:id="rId5"/>
    <p:sldId id="261" r:id="rId6"/>
    <p:sldId id="274" r:id="rId7"/>
    <p:sldId id="258" r:id="rId8"/>
    <p:sldId id="259" r:id="rId9"/>
    <p:sldId id="260" r:id="rId10"/>
    <p:sldId id="262" r:id="rId11"/>
    <p:sldId id="263" r:id="rId12"/>
    <p:sldId id="265" r:id="rId13"/>
    <p:sldId id="266" r:id="rId14"/>
    <p:sldId id="267" r:id="rId15"/>
    <p:sldId id="268" r:id="rId16"/>
    <p:sldId id="273" r:id="rId17"/>
    <p:sldId id="269" r:id="rId18"/>
    <p:sldId id="270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4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264B0-2D4B-409D-9527-7FA3EF5AE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11C2E-6899-4EF1-90C6-C2FE5BFA5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19475-5C96-43AB-BBDD-04CB9B7EE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383A6-CB25-45FF-A01C-7C9E477BC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614F6-39C6-49DC-9AFD-A590E8658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33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7F93D-2901-41AF-83B8-104CA7B67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A7754-B4F6-4D1F-B7E2-69F2132FC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73EF7-0A67-45B9-8191-2535BB8F5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BAE78-A0FA-4466-BEC4-172BB26E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E36D0-B612-4C40-B449-FD98855D8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16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081950-42EA-497C-A319-A6E502331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6577D0-95ED-475A-88EF-7CD3CD147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E7570-F7D7-4067-914D-C9DA73D6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17D3D-C8A8-4856-8F5D-FE9E8101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6AF5-A8C4-4CA3-9E7E-FE14AE228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82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99A5B-0390-4D43-A694-BE296611F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C525A-E623-4358-9AAA-BF42B9DEE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45D03-BD4A-49C3-B533-6435AAB16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476FA-10E8-47E7-B6B0-DDA3361D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7D059-E936-43EE-90C5-3CD1EB234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925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8544-DA50-4DA3-994B-7383B5AF4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94B0F-E00F-485F-BEF2-C6453224E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A274D-A2F4-45D8-9DB5-06EE76A87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8C867-9AEF-4D74-8D74-6A5285071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9F18B-DC0B-4464-98C6-12275E77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11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BAF5-B909-4591-A310-397EF3125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A5260-17D3-4A6C-81AF-1CBAC644E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4CD9B-90F1-408D-8C52-DB5F98004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C45B2-EEFB-4480-ACC9-3F5504F2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58E1-C8B2-4C00-B4F0-AC5552524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979A9-7990-4EEE-AF8E-2DD920030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300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FE6CD-7F6C-44DB-9AA5-3E599270D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9DA24-6624-4970-BF44-5FAF0BD76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EC9F7-25B9-4300-85F4-734B09B67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7DA075-8F2A-4E2F-BC35-89531B8BEA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93A167-8218-4F65-8E8A-F2465B7408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C0D059-6244-4A02-9268-B7DAE377A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C2C3B-B788-4F37-BCCF-99EB19B03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666ACF-BDD8-4A64-A60F-409B6C0C1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332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D904-1BBD-41A6-968A-57955F54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64F117-55A8-4FD6-8243-CD748C4F7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01394-177B-4802-A2A7-ED8B6D07B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C431DA-F76C-46AD-91DB-EF66F1B79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6105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1625D-64EC-486E-9121-354DE1047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994CB8-602C-419B-8616-F08B1F23B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71DA88-AF16-46FB-8954-08669F33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68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A2B5E-13D0-4BFA-B6B6-ABD38776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E2A71-046F-4D93-97BC-00B3BCAC2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0C7518-126E-453D-889A-5D4B44C06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43F76-74AC-454C-85A0-25090636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1B1BDC-C124-4AEF-9E98-AFFA8DF25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D4F316-240C-4E69-AB64-B72ABB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262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6DE9F-5FC5-42EA-A347-5C38C79AF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459BD-CBF3-4DF9-A973-0D9FD645BA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D24E8-F023-46D0-B860-46E56D0FC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87436F-46BB-41C0-AB4B-0E03881E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EADA9-8396-4097-99D2-FE6FA50B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9A0247-BFC1-40B7-809A-BFCE6B0B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420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8138DE-5824-4EF5-B23C-3F421B99C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74308-CAF0-4016-BD9B-6C25B531C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3B501-80F5-48A0-870B-230E410D0A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181C1-A22C-40F8-876F-761011478985}" type="datetimeFigureOut">
              <a:rPr lang="en-GB" smtClean="0"/>
              <a:pPr/>
              <a:t>13/04/2020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707C7-EBA2-4B3C-88D2-DC45A6B15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29548-D70C-447A-A3F1-B5EC4CFAF1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708D5-ECF1-432F-9618-5A4731269C9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81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Goldney</a:t>
            </a:r>
            <a:r>
              <a:rPr lang="en-GB" dirty="0"/>
              <a:t> Tour Guide</a:t>
            </a:r>
          </a:p>
        </p:txBody>
      </p:sp>
    </p:spTree>
    <p:extLst>
      <p:ext uri="{BB962C8B-B14F-4D97-AF65-F5344CB8AC3E}">
        <p14:creationId xmlns:p14="http://schemas.microsoft.com/office/powerpoint/2010/main" val="2323393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5F18414D-1626-4996-AACB-23D3DE45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8875" y="707132"/>
            <a:ext cx="3062287" cy="2387600"/>
          </a:xfrm>
        </p:spPr>
        <p:txBody>
          <a:bodyPr>
            <a:normAutofit/>
          </a:bodyPr>
          <a:lstStyle/>
          <a:p>
            <a:pPr algn="l"/>
            <a:r>
              <a:rPr lang="en-GB" sz="3500">
                <a:solidFill>
                  <a:schemeClr val="bg1"/>
                </a:solidFill>
              </a:rPr>
              <a:t>Our Architecture</a:t>
            </a:r>
          </a:p>
        </p:txBody>
      </p:sp>
      <p:pic>
        <p:nvPicPr>
          <p:cNvPr id="6" name="Picture 5" descr="A picture containing outdoor, clock, building, tower&#10;&#10;Description automatically generated">
            <a:extLst>
              <a:ext uri="{FF2B5EF4-FFF2-40B4-BE49-F238E27FC236}">
                <a16:creationId xmlns:a16="http://schemas.microsoft.com/office/drawing/2014/main" id="{5DE8068B-F070-4EF8-AA57-A62594411F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439"/>
          <a:stretch/>
        </p:blipFill>
        <p:spPr>
          <a:xfrm>
            <a:off x="5748338" y="1"/>
            <a:ext cx="6443662" cy="3209924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428875" y="3209925"/>
            <a:ext cx="9763125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E392C6-C23A-4764-A09C-67C30A1FB3C1}"/>
              </a:ext>
            </a:extLst>
          </p:cNvPr>
          <p:cNvSpPr txBox="1"/>
          <p:nvPr/>
        </p:nvSpPr>
        <p:spPr>
          <a:xfrm>
            <a:off x="1520252" y="5214926"/>
            <a:ext cx="1817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Android App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1D49BD-7DE0-49E5-9593-94533B5E49DD}"/>
              </a:ext>
            </a:extLst>
          </p:cNvPr>
          <p:cNvSpPr txBox="1"/>
          <p:nvPr/>
        </p:nvSpPr>
        <p:spPr>
          <a:xfrm>
            <a:off x="4943071" y="3801862"/>
            <a:ext cx="2305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GO Server DB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D2C4E1-2FE5-42C9-B1D1-1259D76FD37B}"/>
              </a:ext>
            </a:extLst>
          </p:cNvPr>
          <p:cNvSpPr txBox="1"/>
          <p:nvPr/>
        </p:nvSpPr>
        <p:spPr>
          <a:xfrm>
            <a:off x="1520252" y="5817086"/>
            <a:ext cx="210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Local Datastore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82CC5B-ADCD-49B0-9E18-28F185A4D761}"/>
              </a:ext>
            </a:extLst>
          </p:cNvPr>
          <p:cNvSpPr txBox="1"/>
          <p:nvPr/>
        </p:nvSpPr>
        <p:spPr>
          <a:xfrm>
            <a:off x="4943071" y="3225005"/>
            <a:ext cx="29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AWS Media Storage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B3168C-9B07-4862-BEBA-94CCC7E4AE88}"/>
              </a:ext>
            </a:extLst>
          </p:cNvPr>
          <p:cNvSpPr txBox="1"/>
          <p:nvPr/>
        </p:nvSpPr>
        <p:spPr>
          <a:xfrm>
            <a:off x="9216912" y="3235754"/>
            <a:ext cx="2305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Content Upload Form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1E7A55-51DC-41C1-97AB-0E21DD64C8EE}"/>
              </a:ext>
            </a:extLst>
          </p:cNvPr>
          <p:cNvCxnSpPr>
            <a:stCxn id="16" idx="1"/>
          </p:cNvCxnSpPr>
          <p:nvPr/>
        </p:nvCxnSpPr>
        <p:spPr>
          <a:xfrm flipH="1" flipV="1">
            <a:off x="7736114" y="3651252"/>
            <a:ext cx="1480798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9B8C7FB-C6C8-4BB2-9178-91D836F60FC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74410" y="3616911"/>
            <a:ext cx="2190400" cy="1265232"/>
          </a:xfrm>
          <a:prstGeom prst="bentConnector3">
            <a:avLst>
              <a:gd name="adj1" fmla="val 100360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D764112-EAC9-457C-A954-A30BD6F9E306}"/>
              </a:ext>
            </a:extLst>
          </p:cNvPr>
          <p:cNvCxnSpPr>
            <a:cxnSpLocks/>
          </p:cNvCxnSpPr>
          <p:nvPr/>
        </p:nvCxnSpPr>
        <p:spPr>
          <a:xfrm flipV="1">
            <a:off x="5749018" y="3616911"/>
            <a:ext cx="0" cy="3019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3615DE7-9BF2-42B3-9D27-5C0077C605C9}"/>
              </a:ext>
            </a:extLst>
          </p:cNvPr>
          <p:cNvCxnSpPr>
            <a:cxnSpLocks/>
          </p:cNvCxnSpPr>
          <p:nvPr/>
        </p:nvCxnSpPr>
        <p:spPr>
          <a:xfrm flipV="1">
            <a:off x="6249761" y="3603824"/>
            <a:ext cx="0" cy="3019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A63BFEB-0AE3-4F5E-B5F8-F2422CAF2D76}"/>
              </a:ext>
            </a:extLst>
          </p:cNvPr>
          <p:cNvCxnSpPr>
            <a:cxnSpLocks/>
          </p:cNvCxnSpPr>
          <p:nvPr/>
        </p:nvCxnSpPr>
        <p:spPr>
          <a:xfrm flipV="1">
            <a:off x="2109951" y="5642673"/>
            <a:ext cx="0" cy="3019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B000CB7-4741-4FB1-8ED2-150D0EF9C0CC}"/>
              </a:ext>
            </a:extLst>
          </p:cNvPr>
          <p:cNvCxnSpPr>
            <a:cxnSpLocks/>
          </p:cNvCxnSpPr>
          <p:nvPr/>
        </p:nvCxnSpPr>
        <p:spPr>
          <a:xfrm flipV="1">
            <a:off x="2864695" y="5639530"/>
            <a:ext cx="0" cy="3019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561FFC2-25A6-437F-ADC0-82BACCBC5948}"/>
              </a:ext>
            </a:extLst>
          </p:cNvPr>
          <p:cNvSpPr txBox="1"/>
          <p:nvPr/>
        </p:nvSpPr>
        <p:spPr>
          <a:xfrm>
            <a:off x="5591149" y="5797340"/>
            <a:ext cx="3315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Default Encoded APK Content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235E786-7B68-404E-A6DB-A4DFFDC2AD87}"/>
              </a:ext>
            </a:extLst>
          </p:cNvPr>
          <p:cNvCxnSpPr/>
          <p:nvPr/>
        </p:nvCxnSpPr>
        <p:spPr>
          <a:xfrm flipH="1" flipV="1">
            <a:off x="3754777" y="6061551"/>
            <a:ext cx="1480798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646143"/>
      </p:ext>
    </p:extLst>
  </p:cSld>
  <p:clrMapOvr>
    <a:masterClrMapping/>
  </p:clrMapOvr>
  <p:transition spd="slow" advTm="20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stle on top of a building&#10;&#10;Description automatically generated">
            <a:extLst>
              <a:ext uri="{FF2B5EF4-FFF2-40B4-BE49-F238E27FC236}">
                <a16:creationId xmlns:a16="http://schemas.microsoft.com/office/drawing/2014/main" id="{A1894EDE-6CE1-4176-B4D4-5B7B801494A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12"/>
          <a:stretch/>
        </p:blipFill>
        <p:spPr>
          <a:xfrm rot="5400000">
            <a:off x="-1110377" y="1110377"/>
            <a:ext cx="6858000" cy="46372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7409" y="-2233747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The Local 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BD562B-9D2D-47A0-92BA-0FA41717E555}"/>
              </a:ext>
            </a:extLst>
          </p:cNvPr>
          <p:cNvSpPr txBox="1"/>
          <p:nvPr/>
        </p:nvSpPr>
        <p:spPr>
          <a:xfrm>
            <a:off x="5454400" y="1654628"/>
            <a:ext cx="59248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Utilises both Java and Kotlin.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Integrated offline barcode scanner.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Poor internet connection in the garden means app should function offline.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App always searches local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891617"/>
      </p:ext>
    </p:extLst>
  </p:cSld>
  <p:clrMapOvr>
    <a:masterClrMapping/>
  </p:clrMapOvr>
  <p:transition spd="slow" advTm="20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7409" y="-2233747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The Local 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BD562B-9D2D-47A0-92BA-0FA41717E555}"/>
              </a:ext>
            </a:extLst>
          </p:cNvPr>
          <p:cNvSpPr txBox="1"/>
          <p:nvPr/>
        </p:nvSpPr>
        <p:spPr>
          <a:xfrm>
            <a:off x="5454400" y="1654628"/>
            <a:ext cx="5924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Frontend app searches for updates on GO 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If no data is found, unpack and load the APK’s asset folder.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Otherwise download changes to an internal app storage directory.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34EAF0-6CF7-4A5E-9224-CE4DA22C0F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57"/>
          <a:stretch/>
        </p:blipFill>
        <p:spPr>
          <a:xfrm rot="5400000">
            <a:off x="-1109133" y="1109133"/>
            <a:ext cx="6858000" cy="463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69490"/>
      </p:ext>
    </p:extLst>
  </p:cSld>
  <p:clrMapOvr>
    <a:masterClrMapping/>
  </p:clrMapOvr>
  <p:transition spd="slow" advTm="20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uilding, sitting, fire, front&#10;&#10;Description automatically generated">
            <a:extLst>
              <a:ext uri="{FF2B5EF4-FFF2-40B4-BE49-F238E27FC236}">
                <a16:creationId xmlns:a16="http://schemas.microsoft.com/office/drawing/2014/main" id="{D084D4E3-BC22-4E9B-B07B-CE6E317274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145143" y="204651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1143" y="592254"/>
            <a:ext cx="5319433" cy="2076333"/>
          </a:xfrm>
        </p:spPr>
        <p:txBody>
          <a:bodyPr anchor="t">
            <a:normAutofit/>
          </a:bodyPr>
          <a:lstStyle/>
          <a:p>
            <a:pPr algn="l"/>
            <a:r>
              <a:rPr lang="en-GB" sz="4800" dirty="0"/>
              <a:t>360 Degree Media Delivery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72D119F-8562-42DA-AE9A-70D44FDCF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stone building that has a rock wall&#10;&#10;Description automatically generated">
            <a:extLst>
              <a:ext uri="{FF2B5EF4-FFF2-40B4-BE49-F238E27FC236}">
                <a16:creationId xmlns:a16="http://schemas.microsoft.com/office/drawing/2014/main" id="{77AA1E4D-85EC-4CC6-A9DF-059106FD612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5" r="25996" b="1"/>
          <a:stretch/>
        </p:blipFill>
        <p:spPr>
          <a:xfrm>
            <a:off x="4" y="4"/>
            <a:ext cx="5234519" cy="621062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61818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622" y="866394"/>
            <a:ext cx="3849624" cy="3072393"/>
          </a:xfrm>
        </p:spPr>
        <p:txBody>
          <a:bodyPr>
            <a:normAutofit/>
          </a:bodyPr>
          <a:lstStyle/>
          <a:p>
            <a:pPr algn="l"/>
            <a:r>
              <a:rPr lang="en-GB" sz="5200" dirty="0"/>
              <a:t>GO Database and Asset Content Delivery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EFC8B0-BA79-487C-9B2D-244FD28C3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625847B9-BDFD-41A5-9C76-ADF63FEB9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543DA088-4A6C-4B70-A1BD-93BF968FB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3D107A1F-AB10-4761-B249-CF61E4A1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322A2ED9-9343-4BF9-8AAD-F7F473ED5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84B1C7D2-9D3A-4D47-94E8-635DB802B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A7971123-E6C6-41F4-A868-CE71A5A79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6C5C7061-527D-498C-BCE8-AE1079A8B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E6E3A9F3-F372-4BEE-BF02-8D7E82F9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1A530C9A-DA0D-46BD-AB2B-27FB028E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573DBEE6-BB99-4FC1-8363-A36890BD3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DE52DA8E-7D9E-4DDA-91A9-E6F12A9A9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DF62E2E9-2B64-4003-9B18-08A28718B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4">
              <a:extLst>
                <a:ext uri="{FF2B5EF4-FFF2-40B4-BE49-F238E27FC236}">
                  <a16:creationId xmlns:a16="http://schemas.microsoft.com/office/drawing/2014/main" id="{FF289322-6350-4440-8F34-71AD51003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8D6E4005-4648-4351-946E-EAFB8CB8E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4">
              <a:extLst>
                <a:ext uri="{FF2B5EF4-FFF2-40B4-BE49-F238E27FC236}">
                  <a16:creationId xmlns:a16="http://schemas.microsoft.com/office/drawing/2014/main" id="{BA39DB75-07C4-4922-9B89-33445E05C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6">
              <a:extLst>
                <a:ext uri="{FF2B5EF4-FFF2-40B4-BE49-F238E27FC236}">
                  <a16:creationId xmlns:a16="http://schemas.microsoft.com/office/drawing/2014/main" id="{6EF4F118-0A5E-4768-ADC2-4AFC817CA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4">
              <a:extLst>
                <a:ext uri="{FF2B5EF4-FFF2-40B4-BE49-F238E27FC236}">
                  <a16:creationId xmlns:a16="http://schemas.microsoft.com/office/drawing/2014/main" id="{95CF56B3-23B3-42E1-AAA1-4FA75BA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66">
              <a:extLst>
                <a:ext uri="{FF2B5EF4-FFF2-40B4-BE49-F238E27FC236}">
                  <a16:creationId xmlns:a16="http://schemas.microsoft.com/office/drawing/2014/main" id="{EF5D08C1-A2F5-48D0-8321-A60CD6F41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4">
              <a:extLst>
                <a:ext uri="{FF2B5EF4-FFF2-40B4-BE49-F238E27FC236}">
                  <a16:creationId xmlns:a16="http://schemas.microsoft.com/office/drawing/2014/main" id="{6283A081-DA50-4116-B883-74F49D7FD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6">
              <a:extLst>
                <a:ext uri="{FF2B5EF4-FFF2-40B4-BE49-F238E27FC236}">
                  <a16:creationId xmlns:a16="http://schemas.microsoft.com/office/drawing/2014/main" id="{8EA21E39-BF3E-4674-A0A3-75056D156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78E3F0F-3639-4D5F-B31D-5914BED55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0" r="-2" b="13478"/>
          <a:stretch/>
        </p:blipFill>
        <p:spPr>
          <a:xfrm>
            <a:off x="5419898" y="10"/>
            <a:ext cx="6772102" cy="3233974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557079"/>
      </p:ext>
    </p:extLst>
  </p:cSld>
  <p:clrMapOvr>
    <a:masterClrMapping/>
  </p:clrMapOvr>
  <p:transition spd="slow" advTm="20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9C16F-C9B1-4B68-ABE7-167306C44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688" y="-459575"/>
            <a:ext cx="10253661" cy="1671634"/>
          </a:xfrm>
        </p:spPr>
        <p:txBody>
          <a:bodyPr>
            <a:normAutofit/>
          </a:bodyPr>
          <a:lstStyle/>
          <a:p>
            <a:pPr algn="l"/>
            <a:r>
              <a:rPr lang="en-GB" sz="5000" dirty="0">
                <a:solidFill>
                  <a:schemeClr val="bg1"/>
                </a:solidFill>
              </a:rPr>
              <a:t>Continuous Integration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596" y="115193"/>
            <a:ext cx="11934817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D07C3A8-02AE-4DC1-B13F-A6AA2ECA9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Image result for github">
            <a:extLst>
              <a:ext uri="{FF2B5EF4-FFF2-40B4-BE49-F238E27FC236}">
                <a16:creationId xmlns:a16="http://schemas.microsoft.com/office/drawing/2014/main" id="{0BF23AF2-C047-46E8-99B7-6B8BEC60B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488" y="793996"/>
            <a:ext cx="5386851" cy="220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3DF86DE-9227-4E28-BBB0-ADB2977071F6}"/>
              </a:ext>
            </a:extLst>
          </p:cNvPr>
          <p:cNvSpPr txBox="1"/>
          <p:nvPr/>
        </p:nvSpPr>
        <p:spPr>
          <a:xfrm>
            <a:off x="547688" y="1590975"/>
            <a:ext cx="59248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Utilises GitHub webhooks.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Automated testing and deployment suite.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Bitbucket repository uses multiple branches (Staging, Dev, Master) for stable builds.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453539"/>
      </p:ext>
    </p:extLst>
  </p:cSld>
  <p:clrMapOvr>
    <a:masterClrMapping/>
  </p:clrMapOvr>
  <p:transition spd="slow" advTm="20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E87661-2A46-4531-9D5A-916E410C0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UI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0D4F0C-516C-4C85-94B6-CC2E1503B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77" y="307731"/>
            <a:ext cx="2478535" cy="3997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561F9D-3970-418E-8FFE-AC81A5E7C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123" y="307731"/>
            <a:ext cx="2478535" cy="3997637"/>
          </a:xfrm>
          <a:prstGeom prst="rect">
            <a:avLst/>
          </a:prstGeom>
        </p:spPr>
      </p:pic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C884CAD-FB41-4D18-815E-2DC6568B5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3321" y="330045"/>
            <a:ext cx="2176723" cy="3997637"/>
          </a:xfrm>
          <a:prstGeom prst="rect">
            <a:avLst/>
          </a:prstGeom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721497"/>
      </p:ext>
    </p:extLst>
  </p:cSld>
  <p:clrMapOvr>
    <a:masterClrMapping/>
  </p:clrMapOvr>
  <p:transition spd="slow" advTm="20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university of bristol history">
            <a:extLst>
              <a:ext uri="{FF2B5EF4-FFF2-40B4-BE49-F238E27FC236}">
                <a16:creationId xmlns:a16="http://schemas.microsoft.com/office/drawing/2014/main" id="{BC867E5D-32BE-4F81-88E7-FFF568BDC6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45" b="-1"/>
          <a:stretch/>
        </p:blipFill>
        <p:spPr bwMode="auto">
          <a:xfrm>
            <a:off x="20" y="-1"/>
            <a:ext cx="12191980" cy="4394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303CC970-4826-4CED-8063-0FB67663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286518" y="4564049"/>
            <a:ext cx="3905483" cy="2293951"/>
          </a:xfrm>
          <a:custGeom>
            <a:avLst/>
            <a:gdLst>
              <a:gd name="connsiteX0" fmla="*/ 0 w 3905483"/>
              <a:gd name="connsiteY0" fmla="*/ 2293951 h 2293951"/>
              <a:gd name="connsiteX1" fmla="*/ 3905483 w 3905483"/>
              <a:gd name="connsiteY1" fmla="*/ 2293951 h 2293951"/>
              <a:gd name="connsiteX2" fmla="*/ 3905483 w 3905483"/>
              <a:gd name="connsiteY2" fmla="*/ 0 h 2293951"/>
              <a:gd name="connsiteX3" fmla="*/ 2479521 w 3905483"/>
              <a:gd name="connsiteY3" fmla="*/ 0 h 2293951"/>
              <a:gd name="connsiteX4" fmla="*/ 1739055 w 3905483"/>
              <a:gd name="connsiteY4" fmla="*/ 0 h 2293951"/>
              <a:gd name="connsiteX5" fmla="*/ 1737976 w 3905483"/>
              <a:gd name="connsiteY5" fmla="*/ 2332 h 2293951"/>
              <a:gd name="connsiteX6" fmla="*/ 1061319 w 3905483"/>
              <a:gd name="connsiteY6" fmla="*/ 2332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5483" h="2293951">
                <a:moveTo>
                  <a:pt x="0" y="2293951"/>
                </a:moveTo>
                <a:lnTo>
                  <a:pt x="3905483" y="2293951"/>
                </a:lnTo>
                <a:lnTo>
                  <a:pt x="3905483" y="0"/>
                </a:lnTo>
                <a:lnTo>
                  <a:pt x="2479521" y="0"/>
                </a:lnTo>
                <a:lnTo>
                  <a:pt x="1739055" y="0"/>
                </a:lnTo>
                <a:lnTo>
                  <a:pt x="1737976" y="2332"/>
                </a:lnTo>
                <a:lnTo>
                  <a:pt x="1061319" y="233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4490D63-3365-45CC-AC50-705C1B768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4564049"/>
            <a:ext cx="9110805" cy="2293951"/>
          </a:xfrm>
          <a:custGeom>
            <a:avLst/>
            <a:gdLst>
              <a:gd name="connsiteX0" fmla="*/ 0 w 9110805"/>
              <a:gd name="connsiteY0" fmla="*/ 2293951 h 2293951"/>
              <a:gd name="connsiteX1" fmla="*/ 107316 w 9110805"/>
              <a:gd name="connsiteY1" fmla="*/ 2293951 h 2293951"/>
              <a:gd name="connsiteX2" fmla="*/ 7277190 w 9110805"/>
              <a:gd name="connsiteY2" fmla="*/ 2293951 h 2293951"/>
              <a:gd name="connsiteX3" fmla="*/ 8048407 w 9110805"/>
              <a:gd name="connsiteY3" fmla="*/ 2293951 h 2293951"/>
              <a:gd name="connsiteX4" fmla="*/ 9110805 w 9110805"/>
              <a:gd name="connsiteY4" fmla="*/ 0 h 2293951"/>
              <a:gd name="connsiteX5" fmla="*/ 8339588 w 9110805"/>
              <a:gd name="connsiteY5" fmla="*/ 0 h 2293951"/>
              <a:gd name="connsiteX6" fmla="*/ 107316 w 9110805"/>
              <a:gd name="connsiteY6" fmla="*/ 0 h 2293951"/>
              <a:gd name="connsiteX7" fmla="*/ 0 w 9110805"/>
              <a:gd name="connsiteY7" fmla="*/ 0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10805" h="2293951">
                <a:moveTo>
                  <a:pt x="0" y="2293951"/>
                </a:moveTo>
                <a:lnTo>
                  <a:pt x="107316" y="2293951"/>
                </a:lnTo>
                <a:lnTo>
                  <a:pt x="7277190" y="2293951"/>
                </a:lnTo>
                <a:lnTo>
                  <a:pt x="8048407" y="2293951"/>
                </a:lnTo>
                <a:lnTo>
                  <a:pt x="9110805" y="0"/>
                </a:lnTo>
                <a:lnTo>
                  <a:pt x="8339588" y="0"/>
                </a:lnTo>
                <a:lnTo>
                  <a:pt x="107316" y="0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1B95DB-41AA-42C8-9F97-3D8D12063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582" y="5029697"/>
            <a:ext cx="7255002" cy="1026435"/>
          </a:xfrm>
        </p:spPr>
        <p:txBody>
          <a:bodyPr>
            <a:normAutofit fontScale="90000"/>
          </a:bodyPr>
          <a:lstStyle/>
          <a:p>
            <a:pPr algn="l"/>
            <a:r>
              <a:rPr lang="en-GB" sz="4800" dirty="0">
                <a:solidFill>
                  <a:srgbClr val="FFFFFF"/>
                </a:solidFill>
              </a:rPr>
              <a:t>Interdisciplinary Project Nature</a:t>
            </a:r>
          </a:p>
        </p:txBody>
      </p:sp>
    </p:spTree>
    <p:extLst>
      <p:ext uri="{BB962C8B-B14F-4D97-AF65-F5344CB8AC3E}">
        <p14:creationId xmlns:p14="http://schemas.microsoft.com/office/powerpoint/2010/main" val="2925396650"/>
      </p:ext>
    </p:extLst>
  </p:cSld>
  <p:clrMapOvr>
    <a:masterClrMapping/>
  </p:clrMapOvr>
  <p:transition spd="slow" advTm="20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arden in front of a building&#10;&#10;Description automatically generated">
            <a:extLst>
              <a:ext uri="{FF2B5EF4-FFF2-40B4-BE49-F238E27FC236}">
                <a16:creationId xmlns:a16="http://schemas.microsoft.com/office/drawing/2014/main" id="{05B2BC44-47A4-4005-B13F-CCDA6D78A0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139" name="Rectangle 77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0" name="Freeform: Shape 79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1B95DB-41AA-42C8-9F97-3D8D12063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701" y="2452526"/>
            <a:ext cx="4248318" cy="1952947"/>
          </a:xfrm>
          <a:noFill/>
        </p:spPr>
        <p:txBody>
          <a:bodyPr anchor="ctr">
            <a:normAutofit/>
          </a:bodyPr>
          <a:lstStyle/>
          <a:p>
            <a:r>
              <a:rPr lang="en-GB" sz="3600"/>
              <a:t>Planned Live Testing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B1ECBAC9-8FF8-4D44-BD49-6B81C381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951582" y="-621194"/>
            <a:ext cx="2495927" cy="1767670"/>
          </a:xfrm>
          <a:custGeom>
            <a:avLst/>
            <a:gdLst>
              <a:gd name="connsiteX0" fmla="*/ 0 w 2495927"/>
              <a:gd name="connsiteY0" fmla="*/ 1767670 h 1767670"/>
              <a:gd name="connsiteX1" fmla="*/ 1767670 w 2495927"/>
              <a:gd name="connsiteY1" fmla="*/ 0 h 1767670"/>
              <a:gd name="connsiteX2" fmla="*/ 2495927 w 2495927"/>
              <a:gd name="connsiteY2" fmla="*/ 728256 h 1767670"/>
              <a:gd name="connsiteX3" fmla="*/ 2495927 w 2495927"/>
              <a:gd name="connsiteY3" fmla="*/ 1767670 h 1767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5927" h="1767670">
                <a:moveTo>
                  <a:pt x="0" y="1767670"/>
                </a:moveTo>
                <a:lnTo>
                  <a:pt x="1767670" y="0"/>
                </a:lnTo>
                <a:lnTo>
                  <a:pt x="2495927" y="728256"/>
                </a:lnTo>
                <a:lnTo>
                  <a:pt x="2495927" y="176767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30F234A-713C-4B90-B43E-8F10C8B6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36578" y="419910"/>
            <a:ext cx="1130961" cy="113096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2C8816B-132C-4433-807D-BE8737D4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5609070"/>
            <a:ext cx="780052" cy="747280"/>
            <a:chOff x="7011922" y="4095164"/>
            <a:chExt cx="1203067" cy="1152523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D9E8922-1B3D-4020-A05C-C539C0C55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135024" y="4167722"/>
              <a:ext cx="1079965" cy="1079965"/>
            </a:xfrm>
            <a:prstGeom prst="rect">
              <a:avLst/>
            </a:prstGeom>
            <a:solidFill>
              <a:schemeClr val="accent5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8064EBB-920B-4259-AC3A-6F286FAF2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011922" y="4095164"/>
              <a:ext cx="485578" cy="485578"/>
            </a:xfrm>
            <a:prstGeom prst="rect">
              <a:avLst/>
            </a:prstGeom>
            <a:solidFill>
              <a:schemeClr val="accent5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FE43375-339B-4A67-BEC7-44D202CA1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62597" y="5490560"/>
            <a:ext cx="803394" cy="855268"/>
            <a:chOff x="10246841" y="5975889"/>
            <a:chExt cx="1378553" cy="1467564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2329D9A-3D48-4B69-939D-2A480F147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246842" y="5975888"/>
              <a:ext cx="1316404" cy="1316405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D5CC4CB-7B78-480A-A0AE-A8A35C08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38860" y="6856918"/>
              <a:ext cx="586534" cy="586535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9DECC1B-0AAB-435F-81AE-4C770DACC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85867" y="6047150"/>
            <a:ext cx="1636826" cy="818414"/>
            <a:chOff x="8085870" y="5837885"/>
            <a:chExt cx="2055357" cy="1027679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C580C66-5435-4F00-873E-679D3D504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9241090" y="5965012"/>
              <a:ext cx="696678" cy="69667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Isosceles Triangle 95">
              <a:extLst>
                <a:ext uri="{FF2B5EF4-FFF2-40B4-BE49-F238E27FC236}">
                  <a16:creationId xmlns:a16="http://schemas.microsoft.com/office/drawing/2014/main" id="{B4AFD177-1A38-4FAE-87D4-840AE22C8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85870" y="5837885"/>
              <a:ext cx="2055357" cy="1027679"/>
            </a:xfrm>
            <a:prstGeom prst="triangl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6482761"/>
      </p:ext>
    </p:extLst>
  </p:cSld>
  <p:clrMapOvr>
    <a:masterClrMapping/>
  </p:clrMapOvr>
  <p:transition spd="slow" advTm="20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77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0" name="Freeform: Shape 79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B1ECBAC9-8FF8-4D44-BD49-6B81C381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951582" y="-621194"/>
            <a:ext cx="2495927" cy="1767670"/>
          </a:xfrm>
          <a:custGeom>
            <a:avLst/>
            <a:gdLst>
              <a:gd name="connsiteX0" fmla="*/ 0 w 2495927"/>
              <a:gd name="connsiteY0" fmla="*/ 1767670 h 1767670"/>
              <a:gd name="connsiteX1" fmla="*/ 1767670 w 2495927"/>
              <a:gd name="connsiteY1" fmla="*/ 0 h 1767670"/>
              <a:gd name="connsiteX2" fmla="*/ 2495927 w 2495927"/>
              <a:gd name="connsiteY2" fmla="*/ 728256 h 1767670"/>
              <a:gd name="connsiteX3" fmla="*/ 2495927 w 2495927"/>
              <a:gd name="connsiteY3" fmla="*/ 1767670 h 1767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5927" h="1767670">
                <a:moveTo>
                  <a:pt x="0" y="1767670"/>
                </a:moveTo>
                <a:lnTo>
                  <a:pt x="1767670" y="0"/>
                </a:lnTo>
                <a:lnTo>
                  <a:pt x="2495927" y="728256"/>
                </a:lnTo>
                <a:lnTo>
                  <a:pt x="2495927" y="176767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30F234A-713C-4B90-B43E-8F10C8B6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36578" y="419910"/>
            <a:ext cx="1130961" cy="113096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2C8816B-132C-4433-807D-BE8737D4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5609070"/>
            <a:ext cx="780052" cy="747280"/>
            <a:chOff x="7011922" y="4095164"/>
            <a:chExt cx="1203067" cy="1152523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D9E8922-1B3D-4020-A05C-C539C0C55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135024" y="4167722"/>
              <a:ext cx="1079965" cy="1079965"/>
            </a:xfrm>
            <a:prstGeom prst="rect">
              <a:avLst/>
            </a:prstGeom>
            <a:solidFill>
              <a:schemeClr val="accent5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8064EBB-920B-4259-AC3A-6F286FAF2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011922" y="4095164"/>
              <a:ext cx="485578" cy="485578"/>
            </a:xfrm>
            <a:prstGeom prst="rect">
              <a:avLst/>
            </a:prstGeom>
            <a:solidFill>
              <a:schemeClr val="accent5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FE43375-339B-4A67-BEC7-44D202CA1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62597" y="5490560"/>
            <a:ext cx="803394" cy="855268"/>
            <a:chOff x="10246841" y="5975889"/>
            <a:chExt cx="1378553" cy="1467564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2329D9A-3D48-4B69-939D-2A480F147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246842" y="5975888"/>
              <a:ext cx="1316404" cy="1316405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D5CC4CB-7B78-480A-A0AE-A8A35C08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38860" y="6856918"/>
              <a:ext cx="586534" cy="586535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9DECC1B-0AAB-435F-81AE-4C770DACC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85867" y="6047150"/>
            <a:ext cx="1636826" cy="818414"/>
            <a:chOff x="8085870" y="5837885"/>
            <a:chExt cx="2055357" cy="1027679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C580C66-5435-4F00-873E-679D3D504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9241090" y="5965012"/>
              <a:ext cx="696678" cy="69667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Isosceles Triangle 95">
              <a:extLst>
                <a:ext uri="{FF2B5EF4-FFF2-40B4-BE49-F238E27FC236}">
                  <a16:creationId xmlns:a16="http://schemas.microsoft.com/office/drawing/2014/main" id="{B4AFD177-1A38-4FAE-87D4-840AE22C8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85870" y="5837885"/>
              <a:ext cx="2055357" cy="1027679"/>
            </a:xfrm>
            <a:prstGeom prst="triangl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386" name="Picture 2" descr="Image result for fin film ending">
            <a:extLst>
              <a:ext uri="{FF2B5EF4-FFF2-40B4-BE49-F238E27FC236}">
                <a16:creationId xmlns:a16="http://schemas.microsoft.com/office/drawing/2014/main" id="{0037F309-7EB6-447E-9942-5D3463203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431845"/>
      </p:ext>
    </p:extLst>
  </p:cSld>
  <p:clrMapOvr>
    <a:masterClrMapping/>
  </p:clrMapOvr>
  <p:transition spd="slow" advClick="0" advTm="20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arge green tree in front of a house&#10;&#10;Description automatically generated">
            <a:extLst>
              <a:ext uri="{FF2B5EF4-FFF2-40B4-BE49-F238E27FC236}">
                <a16:creationId xmlns:a16="http://schemas.microsoft.com/office/drawing/2014/main" id="{3B02ECDE-C0E6-45AB-AD17-2F60B492E8B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What is Goldney?</a:t>
            </a:r>
          </a:p>
        </p:txBody>
      </p:sp>
    </p:spTree>
    <p:extLst>
      <p:ext uri="{BB962C8B-B14F-4D97-AF65-F5344CB8AC3E}">
        <p14:creationId xmlns:p14="http://schemas.microsoft.com/office/powerpoint/2010/main" val="438768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78857" y="-1249527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 dirty="0"/>
              <a:t>Project Brief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goldney house">
            <a:extLst>
              <a:ext uri="{FF2B5EF4-FFF2-40B4-BE49-F238E27FC236}">
                <a16:creationId xmlns:a16="http://schemas.microsoft.com/office/drawing/2014/main" id="{308E2FB4-6CA2-410C-9041-1B9540F153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5" r="11245"/>
          <a:stretch/>
        </p:blipFill>
        <p:spPr bwMode="auto"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473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9" name="Rectangle 7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321734"/>
            <a:ext cx="497087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Stakeholders and Clients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A98607-9B31-481B-9A3B-ADDFEA294D12}"/>
              </a:ext>
            </a:extLst>
          </p:cNvPr>
          <p:cNvSpPr txBox="1"/>
          <p:nvPr/>
        </p:nvSpPr>
        <p:spPr>
          <a:xfrm>
            <a:off x="643468" y="1782981"/>
            <a:ext cx="4970877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University of Bristol Estates Team.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Set up by </a:t>
            </a:r>
            <a:r>
              <a:rPr lang="en-US" sz="2000" dirty="0" err="1"/>
              <a:t>Andew</a:t>
            </a:r>
            <a:r>
              <a:rPr lang="en-US" sz="2000" dirty="0"/>
              <a:t> </a:t>
            </a:r>
            <a:r>
              <a:rPr lang="en-US" sz="2000" dirty="0" err="1"/>
              <a:t>Calway</a:t>
            </a:r>
            <a:endParaRPr lang="en-US" sz="20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Kasha and Alan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Specified Requirements over multiple meetings.</a:t>
            </a:r>
          </a:p>
        </p:txBody>
      </p:sp>
      <p:grpSp>
        <p:nvGrpSpPr>
          <p:cNvPr id="14350" name="Group 77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80FCC1BE-A9B4-4DE5-B5CB-4FC4ACF382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/>
          <a:stretch/>
        </p:blipFill>
        <p:spPr bwMode="auto">
          <a:xfrm>
            <a:off x="7583310" y="2793455"/>
            <a:ext cx="3473201" cy="3473202"/>
          </a:xfrm>
          <a:custGeom>
            <a:avLst/>
            <a:gdLst/>
            <a:ahLst/>
            <a:cxnLst/>
            <a:rect l="l" t="t" r="r" b="b"/>
            <a:pathLst>
              <a:path w="4291285" h="4291285">
                <a:moveTo>
                  <a:pt x="2145643" y="0"/>
                </a:moveTo>
                <a:lnTo>
                  <a:pt x="4291285" y="2145643"/>
                </a:lnTo>
                <a:lnTo>
                  <a:pt x="2145643" y="4291285"/>
                </a:lnTo>
                <a:lnTo>
                  <a:pt x="0" y="21456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B04EA49B-EF87-4015-9995-076D69039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9" b="1"/>
          <a:stretch/>
        </p:blipFill>
        <p:spPr bwMode="auto">
          <a:xfrm>
            <a:off x="6257810" y="439729"/>
            <a:ext cx="3473201" cy="3473202"/>
          </a:xfrm>
          <a:custGeom>
            <a:avLst/>
            <a:gdLst/>
            <a:ahLst/>
            <a:cxnLst/>
            <a:rect l="l" t="t" r="r" b="b"/>
            <a:pathLst>
              <a:path w="4291285" h="4291285">
                <a:moveTo>
                  <a:pt x="2145643" y="0"/>
                </a:moveTo>
                <a:lnTo>
                  <a:pt x="4291285" y="2145643"/>
                </a:lnTo>
                <a:lnTo>
                  <a:pt x="2145643" y="4291285"/>
                </a:lnTo>
                <a:lnTo>
                  <a:pt x="0" y="21456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737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Tm="20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Background Fill">
            <a:extLst>
              <a:ext uri="{FF2B5EF4-FFF2-40B4-BE49-F238E27FC236}">
                <a16:creationId xmlns:a16="http://schemas.microsoft.com/office/drawing/2014/main" id="{3C915414-2809-4735-A560-0D5FE6670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7076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8" name="Grid">
            <a:extLst>
              <a:ext uri="{FF2B5EF4-FFF2-40B4-BE49-F238E27FC236}">
                <a16:creationId xmlns:a16="http://schemas.microsoft.com/office/drawing/2014/main" id="{24413201-85BF-4680-A7D4-10CDBD035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38471" cy="6858000"/>
            <a:chOff x="0" y="-12406"/>
            <a:chExt cx="12038471" cy="685800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F819D8C-C8E5-4336-9882-79FBF6555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D732480-09E4-401A-B2D9-E6C662FB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719781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7D8355C-E417-4D36-91FF-2CC1E1FE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672683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ADF7267-EAAE-43CE-ACEF-608328FB1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-25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4C901E2-0CDB-4316-B262-3B9E68F335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729498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8F6D31A-084C-4F10-9A8F-A9645DFB7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60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38E09F0-F130-45B5-B0AF-7EF3F0172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684395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9330E2-17DA-4F0D-B377-6E4499C79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513120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A3192707-5744-4C77-8CD6-D682F9080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20892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367A44A-5DD0-43B5-B6DB-1CA3BC5AF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3422784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80809D1-164B-4A0C-84BB-2AC46F3BD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832198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379EC94-3698-4695-8CE7-61DBDF5EE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3538773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755B95C-6A71-4D4F-8F48-B21F893E6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5240042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099C53A-E394-462E-BF63-1639A8E28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828837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AC427FF-C3BE-45A0-9FB1-A6A4C8C4C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439563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B15D91A-BF52-4704-8F6B-A7C474618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59344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D9241FD-0E0D-409B-A2AF-8F06ACB75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79125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8B3D884-11F6-4FF3-82C2-1C2311451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59890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15AB342-981A-44B4-846D-B0B2394AC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038471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72C80E7-0A00-4063-BEE2-6B6B446A4A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318688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DDFAF9B-F940-4E8C-905E-31851E6E7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549263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E75405B-4987-4ED0-838B-B550E11C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72269" y="1609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D23C412-06C7-4364-B5C1-6492A9D36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90113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E558B2C-BA31-4EF6-AA51-34C38C4FA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71578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49BF6B7B-33CA-48B1-A1DC-E4917FB89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435730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1E8E40-9C42-4E16-980F-D9B38872F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4293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6B7E3690-D803-4CC7-BA93-B51ACF040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417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5" y="1359265"/>
            <a:ext cx="4583761" cy="2087175"/>
          </a:xfrm>
        </p:spPr>
        <p:txBody>
          <a:bodyPr anchor="t">
            <a:normAutofit/>
          </a:bodyPr>
          <a:lstStyle/>
          <a:p>
            <a:pPr algn="l"/>
            <a:r>
              <a:rPr lang="en-GB" sz="4800" dirty="0"/>
              <a:t>Our Solution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90CA228F-98DF-49C4-9649-32D7199CC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0800" y="1141470"/>
            <a:ext cx="4413319" cy="0"/>
          </a:xfrm>
          <a:prstGeom prst="line">
            <a:avLst/>
          </a:prstGeom>
          <a:ln w="50800" cap="sq">
            <a:solidFill>
              <a:schemeClr val="accent5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1E370F4-6FE2-45A6-AC8E-CCB1A8AE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871" y="3565331"/>
            <a:ext cx="5072602" cy="3168471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Color">
            <a:extLst>
              <a:ext uri="{FF2B5EF4-FFF2-40B4-BE49-F238E27FC236}">
                <a16:creationId xmlns:a16="http://schemas.microsoft.com/office/drawing/2014/main" id="{D665D759-2DF8-4D47-8386-4BA28901A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7704" y="147451"/>
            <a:ext cx="685800" cy="6586489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3" name="Picture 2" descr="A tree in the middle of a body of water&#10;&#10;Description automatically generated">
            <a:extLst>
              <a:ext uri="{FF2B5EF4-FFF2-40B4-BE49-F238E27FC236}">
                <a16:creationId xmlns:a16="http://schemas.microsoft.com/office/drawing/2014/main" id="{B84CE3BD-F2BC-47A4-B5E1-CF5DF9471A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1" r="37149" b="-2"/>
          <a:stretch/>
        </p:blipFill>
        <p:spPr>
          <a:xfrm>
            <a:off x="5333201" y="1851681"/>
            <a:ext cx="5125526" cy="48726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772172-C8DE-40E3-BFF9-A1F26E7492A2}"/>
              </a:ext>
            </a:extLst>
          </p:cNvPr>
          <p:cNvSpPr txBox="1"/>
          <p:nvPr/>
        </p:nvSpPr>
        <p:spPr>
          <a:xfrm>
            <a:off x="780800" y="2394857"/>
            <a:ext cx="399438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Mobile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In-built QR / Barcode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Local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Remote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Media Delivery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Themed UI</a:t>
            </a:r>
          </a:p>
        </p:txBody>
      </p:sp>
    </p:spTree>
    <p:extLst>
      <p:ext uri="{BB962C8B-B14F-4D97-AF65-F5344CB8AC3E}">
        <p14:creationId xmlns:p14="http://schemas.microsoft.com/office/powerpoint/2010/main" val="1883930091"/>
      </p:ext>
    </p:extLst>
  </p:cSld>
  <p:clrMapOvr>
    <a:masterClrMapping/>
  </p:clrMapOvr>
  <p:transition spd="slow" advTm="20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Background Fill">
            <a:extLst>
              <a:ext uri="{FF2B5EF4-FFF2-40B4-BE49-F238E27FC236}">
                <a16:creationId xmlns:a16="http://schemas.microsoft.com/office/drawing/2014/main" id="{3C915414-2809-4735-A560-0D5FE6670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7076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8" name="Grid">
            <a:extLst>
              <a:ext uri="{FF2B5EF4-FFF2-40B4-BE49-F238E27FC236}">
                <a16:creationId xmlns:a16="http://schemas.microsoft.com/office/drawing/2014/main" id="{24413201-85BF-4680-A7D4-10CDBD035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38471" cy="6858000"/>
            <a:chOff x="0" y="-12406"/>
            <a:chExt cx="12038471" cy="685800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F819D8C-C8E5-4336-9882-79FBF6555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D732480-09E4-401A-B2D9-E6C662FB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719781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7D8355C-E417-4D36-91FF-2CC1E1FE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672683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ADF7267-EAAE-43CE-ACEF-608328FB1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-25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4C901E2-0CDB-4316-B262-3B9E68F335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729498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8F6D31A-084C-4F10-9A8F-A9645DFB7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60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38E09F0-F130-45B5-B0AF-7EF3F0172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684395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9330E2-17DA-4F0D-B377-6E4499C79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5131209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A3192707-5744-4C77-8CD6-D682F9080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20892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367A44A-5DD0-43B5-B6DB-1CA3BC5AF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3422784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80809D1-164B-4A0C-84BB-2AC46F3BD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1832198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379EC94-3698-4695-8CE7-61DBDF5EE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3538773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755B95C-6A71-4D4F-8F48-B21F893E6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0" y="5240042"/>
              <a:ext cx="120384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099C53A-E394-462E-BF63-1639A8E28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828837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AC427FF-C3BE-45A0-9FB1-A6A4C8C4C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439563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B15D91A-BF52-4704-8F6B-A7C474618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59344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D9241FD-0E0D-409B-A2AF-8F06ACB75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79125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8B3D884-11F6-4FF3-82C2-1C2311451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59890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15AB342-981A-44B4-846D-B0B2394AC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038471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72C80E7-0A00-4063-BEE2-6B6B446A4A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318688" y="-25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DDFAF9B-F940-4E8C-905E-31851E6E7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549263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E75405B-4987-4ED0-838B-B550E11C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72269" y="1609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D23C412-06C7-4364-B5C1-6492A9D36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90113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E558B2C-BA31-4EF6-AA51-34C38C4FA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71578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49BF6B7B-33CA-48B1-A1DC-E4917FB89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435730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1E8E40-9C42-4E16-980F-D9B38872F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4293" y="-5330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6B7E3690-D803-4CC7-BA93-B51ACF040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4177" y="-12406"/>
              <a:ext cx="0" cy="68439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5" y="1359265"/>
            <a:ext cx="4583761" cy="2087175"/>
          </a:xfrm>
        </p:spPr>
        <p:txBody>
          <a:bodyPr anchor="t">
            <a:normAutofit/>
          </a:bodyPr>
          <a:lstStyle/>
          <a:p>
            <a:pPr algn="l"/>
            <a:r>
              <a:rPr lang="en-GB" sz="4800" dirty="0"/>
              <a:t>Our Solution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90CA228F-98DF-49C4-9649-32D7199CC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0800" y="1141470"/>
            <a:ext cx="4413319" cy="0"/>
          </a:xfrm>
          <a:prstGeom prst="line">
            <a:avLst/>
          </a:prstGeom>
          <a:ln w="50800" cap="sq">
            <a:solidFill>
              <a:schemeClr val="accent5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1E370F4-6FE2-45A6-AC8E-CCB1A8AE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871" y="3565331"/>
            <a:ext cx="5072602" cy="3168471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Color">
            <a:extLst>
              <a:ext uri="{FF2B5EF4-FFF2-40B4-BE49-F238E27FC236}">
                <a16:creationId xmlns:a16="http://schemas.microsoft.com/office/drawing/2014/main" id="{D665D759-2DF8-4D47-8386-4BA28901A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7704" y="147451"/>
            <a:ext cx="685800" cy="6586489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2172-C8DE-40E3-BFF9-A1F26E7492A2}"/>
              </a:ext>
            </a:extLst>
          </p:cNvPr>
          <p:cNvSpPr txBox="1"/>
          <p:nvPr/>
        </p:nvSpPr>
        <p:spPr>
          <a:xfrm>
            <a:off x="780800" y="2394857"/>
            <a:ext cx="39943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But most importantly…</a:t>
            </a:r>
          </a:p>
          <a:p>
            <a:endParaRPr lang="en-GB" sz="5400" dirty="0"/>
          </a:p>
          <a:p>
            <a:r>
              <a:rPr lang="en-GB" sz="5400" dirty="0"/>
              <a:t>Scalability  </a:t>
            </a:r>
          </a:p>
        </p:txBody>
      </p:sp>
      <p:pic>
        <p:nvPicPr>
          <p:cNvPr id="6" name="Picture 5" descr="A group of people in a field&#10;&#10;Description automatically generated">
            <a:extLst>
              <a:ext uri="{FF2B5EF4-FFF2-40B4-BE49-F238E27FC236}">
                <a16:creationId xmlns:a16="http://schemas.microsoft.com/office/drawing/2014/main" id="{E5A44EFD-4B2F-4FDF-AA8E-254BB8AE74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603" y="2790629"/>
            <a:ext cx="6329799" cy="356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356616"/>
      </p:ext>
    </p:extLst>
  </p:cSld>
  <p:clrMapOvr>
    <a:masterClrMapping/>
  </p:clrMapOvr>
  <p:transition spd="slow" advTm="20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oldney house">
            <a:extLst>
              <a:ext uri="{FF2B5EF4-FFF2-40B4-BE49-F238E27FC236}">
                <a16:creationId xmlns:a16="http://schemas.microsoft.com/office/drawing/2014/main" id="{A908D367-BAB4-4FF6-A035-82C00A145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5" t="9091" r="16372"/>
          <a:stretch/>
        </p:blipFill>
        <p:spPr bwMode="auto">
          <a:xfrm>
            <a:off x="4818888" y="1"/>
            <a:ext cx="737311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646" y="582838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en-GB" sz="5400" dirty="0"/>
              <a:t>Releases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39DCE7-85CE-4DCE-9016-D7DC29DC1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85"/>
          <a:stretch/>
        </p:blipFill>
        <p:spPr>
          <a:xfrm>
            <a:off x="489646" y="3429000"/>
            <a:ext cx="8479246" cy="5352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8EFBC0-17DA-4459-8BDA-25C526B56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47" y="2750619"/>
            <a:ext cx="8479245" cy="368663"/>
          </a:xfrm>
          <a:prstGeom prst="rect">
            <a:avLst/>
          </a:prstGeom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BC58B6D6-52C7-4AFC-B21C-61739DD93ACE}"/>
              </a:ext>
            </a:extLst>
          </p:cNvPr>
          <p:cNvSpPr txBox="1">
            <a:spLocks/>
          </p:cNvSpPr>
          <p:nvPr/>
        </p:nvSpPr>
        <p:spPr>
          <a:xfrm>
            <a:off x="453683" y="1882008"/>
            <a:ext cx="1641055" cy="72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/>
              <a:t>MVP</a:t>
            </a:r>
          </a:p>
        </p:txBody>
      </p:sp>
    </p:spTree>
    <p:extLst>
      <p:ext uri="{BB962C8B-B14F-4D97-AF65-F5344CB8AC3E}">
        <p14:creationId xmlns:p14="http://schemas.microsoft.com/office/powerpoint/2010/main" val="1620386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oldney house">
            <a:extLst>
              <a:ext uri="{FF2B5EF4-FFF2-40B4-BE49-F238E27FC236}">
                <a16:creationId xmlns:a16="http://schemas.microsoft.com/office/drawing/2014/main" id="{A908D367-BAB4-4FF6-A035-82C00A145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5" t="9091" r="16372"/>
          <a:stretch/>
        </p:blipFill>
        <p:spPr bwMode="auto">
          <a:xfrm>
            <a:off x="4818888" y="1"/>
            <a:ext cx="737311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646" y="582838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en-GB" sz="5400" dirty="0"/>
              <a:t>Releases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2BFE25-C6A6-4893-BC5C-61C19833A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358" t="-1056" r="1358" b="1056"/>
          <a:stretch/>
        </p:blipFill>
        <p:spPr>
          <a:xfrm>
            <a:off x="374468" y="2873709"/>
            <a:ext cx="8479245" cy="491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ACD0D9-2E30-4C5B-942F-4048F9A87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44" y="5486349"/>
            <a:ext cx="8479245" cy="5008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632971-6071-46F0-8669-6A6F7D069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43" y="3344964"/>
            <a:ext cx="8364070" cy="678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8EFBC0-17DA-4459-8BDA-25C526B56E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43" y="1458302"/>
            <a:ext cx="8479245" cy="368663"/>
          </a:xfrm>
          <a:prstGeom prst="rect">
            <a:avLst/>
          </a:prstGeom>
        </p:spPr>
      </p:pic>
      <p:sp>
        <p:nvSpPr>
          <p:cNvPr id="22" name="Title 3">
            <a:extLst>
              <a:ext uri="{FF2B5EF4-FFF2-40B4-BE49-F238E27FC236}">
                <a16:creationId xmlns:a16="http://schemas.microsoft.com/office/drawing/2014/main" id="{28202B4C-2E64-4A3D-AE3E-A6E925DEA6C7}"/>
              </a:ext>
            </a:extLst>
          </p:cNvPr>
          <p:cNvSpPr txBox="1">
            <a:spLocks/>
          </p:cNvSpPr>
          <p:nvPr/>
        </p:nvSpPr>
        <p:spPr>
          <a:xfrm>
            <a:off x="453683" y="2224649"/>
            <a:ext cx="1641055" cy="72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/>
              <a:t>Beta</a:t>
            </a:r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CD5478E4-7A62-4A09-8B2A-DE7DEECC4A58}"/>
              </a:ext>
            </a:extLst>
          </p:cNvPr>
          <p:cNvSpPr txBox="1">
            <a:spLocks/>
          </p:cNvSpPr>
          <p:nvPr/>
        </p:nvSpPr>
        <p:spPr>
          <a:xfrm>
            <a:off x="453682" y="4644487"/>
            <a:ext cx="1641055" cy="72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600" dirty="0"/>
              <a:t>Release</a:t>
            </a:r>
          </a:p>
        </p:txBody>
      </p:sp>
    </p:spTree>
    <p:extLst>
      <p:ext uri="{BB962C8B-B14F-4D97-AF65-F5344CB8AC3E}">
        <p14:creationId xmlns:p14="http://schemas.microsoft.com/office/powerpoint/2010/main" val="184562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android">
            <a:extLst>
              <a:ext uri="{FF2B5EF4-FFF2-40B4-BE49-F238E27FC236}">
                <a16:creationId xmlns:a16="http://schemas.microsoft.com/office/drawing/2014/main" id="{45504C90-F233-43A0-984F-407275D0A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DFD2CFC-65A3-4E91-AD69-EED59C943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Why Android?</a:t>
            </a:r>
          </a:p>
        </p:txBody>
      </p:sp>
    </p:spTree>
    <p:extLst>
      <p:ext uri="{BB962C8B-B14F-4D97-AF65-F5344CB8AC3E}">
        <p14:creationId xmlns:p14="http://schemas.microsoft.com/office/powerpoint/2010/main" val="1440656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000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7</TotalTime>
  <Words>196</Words>
  <Application>Microsoft Macintosh PowerPoint</Application>
  <PresentationFormat>Widescreen</PresentationFormat>
  <Paragraphs>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Goldney Tour Guide</vt:lpstr>
      <vt:lpstr>What is Goldney?</vt:lpstr>
      <vt:lpstr>Project Brief</vt:lpstr>
      <vt:lpstr>Stakeholders and Clients</vt:lpstr>
      <vt:lpstr>Our Solution</vt:lpstr>
      <vt:lpstr>Our Solution</vt:lpstr>
      <vt:lpstr>Releases</vt:lpstr>
      <vt:lpstr>Releases</vt:lpstr>
      <vt:lpstr>Why Android?</vt:lpstr>
      <vt:lpstr>Our Architecture</vt:lpstr>
      <vt:lpstr>The Local End</vt:lpstr>
      <vt:lpstr>The Local End</vt:lpstr>
      <vt:lpstr>360 Degree Media Delivery</vt:lpstr>
      <vt:lpstr>GO Database and Asset Content Delivery</vt:lpstr>
      <vt:lpstr>Continuous Integration</vt:lpstr>
      <vt:lpstr>UI Design</vt:lpstr>
      <vt:lpstr>Interdisciplinary Project Nature</vt:lpstr>
      <vt:lpstr>Planned Live Testing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Goldney Tour Guide</dc:title>
  <dc:creator>Jordan Taylor</dc:creator>
  <cp:lastModifiedBy>Frankie Woolf</cp:lastModifiedBy>
  <cp:revision>2</cp:revision>
  <dcterms:created xsi:type="dcterms:W3CDTF">2020-02-14T11:48:50Z</dcterms:created>
  <dcterms:modified xsi:type="dcterms:W3CDTF">2020-04-13T17:59:48Z</dcterms:modified>
</cp:coreProperties>
</file>